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61" r:id="rId2"/>
  </p:sldMasterIdLst>
  <p:notesMasterIdLst>
    <p:notesMasterId r:id="rId21"/>
  </p:notesMasterIdLst>
  <p:handoutMasterIdLst>
    <p:handoutMasterId r:id="rId22"/>
  </p:handoutMasterIdLst>
  <p:sldIdLst>
    <p:sldId id="257" r:id="rId3"/>
    <p:sldId id="338" r:id="rId4"/>
    <p:sldId id="345" r:id="rId5"/>
    <p:sldId id="344" r:id="rId6"/>
    <p:sldId id="329" r:id="rId7"/>
    <p:sldId id="266" r:id="rId8"/>
    <p:sldId id="341" r:id="rId9"/>
    <p:sldId id="340" r:id="rId10"/>
    <p:sldId id="339" r:id="rId11"/>
    <p:sldId id="330" r:id="rId12"/>
    <p:sldId id="331" r:id="rId13"/>
    <p:sldId id="342" r:id="rId14"/>
    <p:sldId id="343" r:id="rId15"/>
    <p:sldId id="334" r:id="rId16"/>
    <p:sldId id="263" r:id="rId17"/>
    <p:sldId id="265" r:id="rId18"/>
    <p:sldId id="328" r:id="rId19"/>
    <p:sldId id="333" r:id="rId2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4C6A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>
      <p:cViewPr varScale="1">
        <p:scale>
          <a:sx n="84" d="100"/>
          <a:sy n="84" d="100"/>
        </p:scale>
        <p:origin x="10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2F7536B-3A36-4E97-8B54-DF6376C9F2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6706534-4BCD-4418-8B8F-374DB1C267C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F2DC5897-9809-41AE-8760-BA6855CDE50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B28833EB-9984-4BAF-9D4C-784D4BCCA73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B0CE758-0726-4F7F-AC40-6D5238FC4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6B6431-5BE5-4F58-A030-374D9938DA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BAC57A8-136C-4FC6-B186-7661EDC676F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C13E8BC-7C98-4B18-A289-6B003E480D4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11F58ECF-535B-4D1B-AA7A-9CFBD93309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BFBBFBAE-CAA2-4E18-B028-78B131D2583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65D115A5-4025-4657-9CF5-63152081B8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9C0BB3D-D068-414F-9C09-5DD8831C83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03507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DEBE74A-8B76-4BC7-928F-80EF5ABB112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ADB4C048-2D26-41A2-B0AE-1B64DF96E4DE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224159320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EE655DD-24FB-4ED2-9471-594E3AD18F4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1CB6BD52-3C87-4A76-A347-07D1A3939979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347038088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17891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72531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925445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955802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139353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343476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211614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4518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211466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833325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236386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203858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F236D88-FAD7-41CE-838A-8FFF7ABAEAB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C4B11B2C-63E8-46D2-BA10-C330C1FA4732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172395603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2BE8C5B-93A2-4B3D-BEB1-90AF31D511D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255916F2-141A-4AF3-AC9E-A29566BC6C62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243528243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4673A5A-9068-47C9-A549-CA1239E290B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B9C0E84A-179E-4F90-9A05-3B104B4CE1CB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155044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26AB5DD7-6387-437B-A95A-611696F40EF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B55A2D02-512C-409C-BCC7-380C7926A3B9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415950086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3848450D-3E9B-405E-A39C-BF97B89006F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262688D5-3A2E-4D16-BB09-72BBE408C62C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239307762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A0FEF26-8B35-4A27-AE02-2D4E83F490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504FE05D-BECE-4C18-89FF-79041CB91578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106616414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D0A9F33-0EA9-4F63-AA8B-4A443E7E06A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A2B42A38-4281-47E9-AAC0-ADF31B1A58CD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1209402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E075B9-B4A3-4BB0-B0FD-0C66AA899E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 bullet text</a:t>
            </a:r>
          </a:p>
          <a:p>
            <a:pPr lvl="2"/>
            <a:r>
              <a:rPr lang="en-US" altLang="en-US"/>
              <a:t>Third level bullet text</a:t>
            </a:r>
          </a:p>
          <a:p>
            <a:pPr lvl="3"/>
            <a:r>
              <a:rPr lang="en-US" altLang="en-US"/>
              <a:t> Fourth level bullet text</a:t>
            </a:r>
          </a:p>
          <a:p>
            <a:pPr lvl="4"/>
            <a:r>
              <a:rPr lang="en-US" altLang="en-US"/>
              <a:t>Fifth level bullet text</a:t>
            </a:r>
          </a:p>
          <a:p>
            <a:pPr lvl="1"/>
            <a:endParaRPr lang="en-US" altLang="en-US"/>
          </a:p>
          <a:p>
            <a:pPr lvl="2"/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50D361B-57CE-4D7A-B35C-E051A4FF4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Line 8">
            <a:extLst>
              <a:ext uri="{FF2B5EF4-FFF2-40B4-BE49-F238E27FC236}">
                <a16:creationId xmlns:a16="http://schemas.microsoft.com/office/drawing/2014/main" id="{34136696-7B78-4817-B9B1-23E1C5284FA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55" r:id="rId1"/>
    <p:sldLayoutId id="2147485044" r:id="rId2"/>
    <p:sldLayoutId id="2147485056" r:id="rId3"/>
    <p:sldLayoutId id="2147485057" r:id="rId4"/>
    <p:sldLayoutId id="2147485058" r:id="rId5"/>
    <p:sldLayoutId id="2147485059" r:id="rId6"/>
    <p:sldLayoutId id="2147485060" r:id="rId7"/>
    <p:sldLayoutId id="2147485061" r:id="rId8"/>
    <p:sldLayoutId id="2147485062" r:id="rId9"/>
    <p:sldLayoutId id="2147485063" r:id="rId10"/>
    <p:sldLayoutId id="2147485064" r:id="rId11"/>
  </p:sldLayoutIdLst>
  <p:transition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8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A3D8156-7281-4C13-8237-9662B10CA5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 bullet text</a:t>
            </a:r>
          </a:p>
          <a:p>
            <a:pPr lvl="2"/>
            <a:r>
              <a:rPr lang="en-US" altLang="en-US"/>
              <a:t>Third level bullet text</a:t>
            </a:r>
          </a:p>
          <a:p>
            <a:pPr lvl="3"/>
            <a:r>
              <a:rPr lang="en-US" altLang="en-US"/>
              <a:t> Fourth level bullet text</a:t>
            </a:r>
          </a:p>
          <a:p>
            <a:pPr lvl="4"/>
            <a:r>
              <a:rPr lang="en-US" altLang="en-US"/>
              <a:t>Fifth level bullet text</a:t>
            </a:r>
          </a:p>
          <a:p>
            <a:pPr lvl="1"/>
            <a:endParaRPr lang="en-US" altLang="en-US"/>
          </a:p>
          <a:p>
            <a:pPr lvl="2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3B9073B-3754-41D2-BEE6-7B3D430DE9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Box 13">
            <a:extLst>
              <a:ext uri="{FF2B5EF4-FFF2-40B4-BE49-F238E27FC236}">
                <a16:creationId xmlns:a16="http://schemas.microsoft.com/office/drawing/2014/main" id="{48CFF92A-D09B-48B6-B167-A0917F771FF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458200" y="60325"/>
            <a:ext cx="609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>
                <a:latin typeface="Garamond" panose="02020404030301010803" pitchFamily="18" charset="0"/>
              </a:rPr>
              <a:t>1.1.2.G1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65" r:id="rId1"/>
    <p:sldLayoutId id="2147485045" r:id="rId2"/>
    <p:sldLayoutId id="2147485046" r:id="rId3"/>
    <p:sldLayoutId id="2147485047" r:id="rId4"/>
    <p:sldLayoutId id="2147485048" r:id="rId5"/>
    <p:sldLayoutId id="2147485049" r:id="rId6"/>
    <p:sldLayoutId id="2147485050" r:id="rId7"/>
    <p:sldLayoutId id="2147485051" r:id="rId8"/>
    <p:sldLayoutId id="2147485052" r:id="rId9"/>
    <p:sldLayoutId id="2147485053" r:id="rId10"/>
    <p:sldLayoutId id="2147485054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8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hwab.com/ira/understand-iras/roth-vs-trad-ira#:~:text=With%20a%20Roth%20IRA%2C%20you,current%20income%20after%20age%2059%C2%BD.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4DD57C7-FBF8-4782-83AC-930843D4AED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Chapter 6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0B42BE6-1C5D-4532-8C06-3A4CF7E2639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Employee Benefits</a:t>
            </a:r>
          </a:p>
        </p:txBody>
      </p:sp>
      <p:pic>
        <p:nvPicPr>
          <p:cNvPr id="16388" name="Picture 10" descr="MCj04316290000[1]">
            <a:extLst>
              <a:ext uri="{FF2B5EF4-FFF2-40B4-BE49-F238E27FC236}">
                <a16:creationId xmlns:a16="http://schemas.microsoft.com/office/drawing/2014/main" id="{8687BC4E-B207-4624-B1C0-6F8A11D8C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962400"/>
            <a:ext cx="2057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76D77-5B99-473A-A1E9-9E8D452C3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077200" cy="1219200"/>
          </a:xfrm>
        </p:spPr>
        <p:txBody>
          <a:bodyPr/>
          <a:lstStyle/>
          <a:p>
            <a:r>
              <a:rPr lang="en-US" sz="2800" dirty="0"/>
              <a:t>IRA </a:t>
            </a:r>
            <a:r>
              <a:rPr lang="en-US" altLang="en-US" sz="2800" dirty="0"/>
              <a:t>= </a:t>
            </a:r>
            <a:r>
              <a:rPr lang="en-US" altLang="en-US" sz="2800" b="1" dirty="0"/>
              <a:t>I</a:t>
            </a:r>
            <a:r>
              <a:rPr lang="en-US" altLang="en-US" sz="2800" dirty="0"/>
              <a:t>nvestment </a:t>
            </a:r>
            <a:r>
              <a:rPr lang="en-US" altLang="en-US" sz="2800" b="1" dirty="0"/>
              <a:t>R</a:t>
            </a:r>
            <a:r>
              <a:rPr lang="en-US" altLang="en-US" sz="2800" dirty="0"/>
              <a:t>etirement  </a:t>
            </a:r>
            <a:r>
              <a:rPr lang="en-US" altLang="en-US" sz="2800" b="1" dirty="0"/>
              <a:t>A</a:t>
            </a:r>
            <a:r>
              <a:rPr lang="en-US" altLang="en-US" sz="2800" dirty="0"/>
              <a:t>ccount</a:t>
            </a:r>
            <a:br>
              <a:rPr lang="en-US" alt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2CEE3-7279-40AD-88AB-1065ABF62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444" y="1447800"/>
            <a:ext cx="8077200" cy="4495800"/>
          </a:xfrm>
        </p:spPr>
        <p:txBody>
          <a:bodyPr/>
          <a:lstStyle/>
          <a:p>
            <a:pPr lvl="1"/>
            <a:r>
              <a:rPr lang="en-US" altLang="en-US" b="1" dirty="0">
                <a:solidFill>
                  <a:srgbClr val="FF0000"/>
                </a:solidFill>
              </a:rPr>
              <a:t>IRA</a:t>
            </a:r>
            <a:r>
              <a:rPr lang="en-US" altLang="en-US" dirty="0"/>
              <a:t> - Specialized savings accounts specifically geared for post-retirement funding</a:t>
            </a:r>
          </a:p>
          <a:p>
            <a:pPr lvl="1"/>
            <a:r>
              <a:rPr lang="en-US" altLang="en-US" b="1" dirty="0"/>
              <a:t>Two Types:</a:t>
            </a:r>
          </a:p>
          <a:p>
            <a:pPr lvl="2"/>
            <a:r>
              <a:rPr lang="en-US" altLang="en-US" dirty="0"/>
              <a:t>Traditional IRA</a:t>
            </a:r>
          </a:p>
          <a:p>
            <a:pPr lvl="2"/>
            <a:r>
              <a:rPr lang="en-US" altLang="en-US" dirty="0"/>
              <a:t>Roth IRA</a:t>
            </a:r>
          </a:p>
        </p:txBody>
      </p:sp>
    </p:spTree>
    <p:extLst>
      <p:ext uri="{BB962C8B-B14F-4D97-AF65-F5344CB8AC3E}">
        <p14:creationId xmlns:p14="http://schemas.microsoft.com/office/powerpoint/2010/main" val="257749896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76D77-5B99-473A-A1E9-9E8D452C3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733" y="76200"/>
            <a:ext cx="8077200" cy="914400"/>
          </a:xfrm>
        </p:spPr>
        <p:txBody>
          <a:bodyPr/>
          <a:lstStyle/>
          <a:p>
            <a:pPr algn="ctr"/>
            <a:r>
              <a:rPr lang="en-US" dirty="0"/>
              <a:t>IRA </a:t>
            </a:r>
            <a:r>
              <a:rPr lang="en-US" dirty="0">
                <a:hlinkClick r:id="rId2"/>
              </a:rPr>
              <a:t>Roth Vs Traditional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2CEE3-7279-40AD-88AB-1065ABF62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2268"/>
            <a:ext cx="7772400" cy="4495800"/>
          </a:xfrm>
        </p:spPr>
        <p:txBody>
          <a:bodyPr/>
          <a:lstStyle/>
          <a:p>
            <a:pPr marL="114300" indent="0">
              <a:buNone/>
            </a:pPr>
            <a:r>
              <a:rPr lang="en-US" altLang="en-US" sz="2400" b="1" dirty="0"/>
              <a:t>Traditional IRA – Choose One</a:t>
            </a:r>
          </a:p>
          <a:p>
            <a:pPr lvl="1"/>
            <a:r>
              <a:rPr lang="en-US" altLang="en-US" sz="2000" dirty="0"/>
              <a:t>$7000 per year max</a:t>
            </a:r>
          </a:p>
          <a:p>
            <a:pPr lvl="1"/>
            <a:r>
              <a:rPr lang="en-US" altLang="en-US" sz="2000" dirty="0"/>
              <a:t>Contributions are pre-tax – taken out and </a:t>
            </a:r>
            <a:r>
              <a:rPr lang="en-US" altLang="en-US" sz="2000" b="1" dirty="0"/>
              <a:t>tax-deductible</a:t>
            </a:r>
          </a:p>
          <a:p>
            <a:pPr lvl="2"/>
            <a:r>
              <a:rPr lang="en-US" altLang="en-US" sz="1800" dirty="0"/>
              <a:t>$50,000 gross salary If you deposit $7,000 into a Traditional IRA</a:t>
            </a:r>
          </a:p>
          <a:p>
            <a:pPr lvl="2"/>
            <a:r>
              <a:rPr lang="en-US" altLang="en-US" sz="1800" dirty="0"/>
              <a:t>$50,000 -$7,000=</a:t>
            </a:r>
            <a:r>
              <a:rPr lang="en-US" altLang="en-US" sz="1800" b="1" dirty="0">
                <a:solidFill>
                  <a:srgbClr val="FF0000"/>
                </a:solidFill>
              </a:rPr>
              <a:t>$43,000 </a:t>
            </a:r>
            <a:r>
              <a:rPr lang="en-US" altLang="en-US" sz="1800" dirty="0"/>
              <a:t>(</a:t>
            </a:r>
            <a:r>
              <a:rPr lang="en-US" altLang="en-US" sz="1800" u="sng" dirty="0"/>
              <a:t>new</a:t>
            </a:r>
            <a:r>
              <a:rPr lang="en-US" altLang="en-US" sz="1800" dirty="0"/>
              <a:t> taxable income)</a:t>
            </a:r>
          </a:p>
          <a:p>
            <a:pPr lvl="1"/>
            <a:r>
              <a:rPr lang="en-US" altLang="en-US" sz="2000" dirty="0"/>
              <a:t>As it grows/earns money, all earning are taxable upon withdrawal</a:t>
            </a:r>
          </a:p>
          <a:p>
            <a:pPr lvl="1"/>
            <a:r>
              <a:rPr lang="en-US" altLang="en-US" sz="2000" dirty="0"/>
              <a:t>When you withdraw at retirement (59.5), it is taxed at that time</a:t>
            </a:r>
          </a:p>
          <a:p>
            <a:pPr lvl="1"/>
            <a:r>
              <a:rPr lang="en-US" altLang="en-US" sz="2000" dirty="0"/>
              <a:t>Must Withdraw at age 72 ( changed 2020 to 72)</a:t>
            </a:r>
          </a:p>
          <a:p>
            <a:pPr marL="0" indent="0">
              <a:buNone/>
            </a:pPr>
            <a:r>
              <a:rPr lang="en-US" altLang="en-US" sz="2400" b="1" dirty="0"/>
              <a:t>Roth IRA</a:t>
            </a:r>
          </a:p>
          <a:p>
            <a:pPr lvl="1"/>
            <a:r>
              <a:rPr lang="en-US" altLang="en-US" sz="2000" dirty="0"/>
              <a:t>$7000 per year max ($8000 if over age 50)</a:t>
            </a:r>
          </a:p>
          <a:p>
            <a:pPr lvl="1"/>
            <a:r>
              <a:rPr lang="en-US" altLang="en-US" sz="2000" dirty="0"/>
              <a:t>Contributions made </a:t>
            </a:r>
            <a:r>
              <a:rPr lang="en-US" altLang="en-US" sz="2000" b="1" dirty="0"/>
              <a:t>after-tax</a:t>
            </a:r>
            <a:endParaRPr lang="en-US" altLang="en-US" sz="2000" dirty="0"/>
          </a:p>
          <a:p>
            <a:pPr lvl="2"/>
            <a:r>
              <a:rPr lang="en-US" altLang="en-US" sz="1600" dirty="0"/>
              <a:t>Buy set amount after your taxes are withheld.  So this money is already taxed</a:t>
            </a:r>
          </a:p>
          <a:p>
            <a:pPr lvl="2"/>
            <a:r>
              <a:rPr lang="en-US" altLang="en-US" sz="1600" dirty="0"/>
              <a:t>Invested in the stock market and all earning are tax free when you  withdraw</a:t>
            </a:r>
          </a:p>
          <a:p>
            <a:pPr lvl="1"/>
            <a:r>
              <a:rPr lang="en-US" altLang="en-US" sz="2000" dirty="0"/>
              <a:t>Can withdraw it at 59.5 or later for no penalty</a:t>
            </a:r>
          </a:p>
          <a:p>
            <a:pPr lvl="1"/>
            <a:r>
              <a:rPr lang="en-US" altLang="en-US" sz="2000" dirty="0"/>
              <a:t>Withdrawals/distributions are </a:t>
            </a:r>
            <a:r>
              <a:rPr lang="en-US" altLang="en-US" sz="2000" b="1" dirty="0"/>
              <a:t>tax-free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68063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5D226-25FB-A498-980F-BCF1DAB7A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buy Both a Traditional IRA and a Roth IRA at the same time.  However, combined you can not exceed $7,000 before 50 and $8000 after 50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9739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DFCAC-B246-89BD-15DD-1CA42EED8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686"/>
            <a:ext cx="8077200" cy="914400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5D226-25FB-A498-980F-BCF1DAB7A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077200" cy="4495800"/>
          </a:xfrm>
        </p:spPr>
        <p:txBody>
          <a:bodyPr/>
          <a:lstStyle/>
          <a:p>
            <a:r>
              <a:rPr lang="en-US" sz="2400" dirty="0"/>
              <a:t>23,500 401K ($30,000 over 50)</a:t>
            </a:r>
          </a:p>
          <a:p>
            <a:r>
              <a:rPr lang="en-US" sz="2400" dirty="0"/>
              <a:t>7000 IRA (Traditional </a:t>
            </a:r>
            <a:br>
              <a:rPr lang="en-US" sz="2400" dirty="0"/>
            </a:br>
            <a:r>
              <a:rPr lang="en-US" sz="2400" dirty="0"/>
              <a:t>or Roth)</a:t>
            </a:r>
          </a:p>
          <a:p>
            <a:r>
              <a:rPr lang="en-US" sz="2400" dirty="0"/>
              <a:t>$30,000 to a 403B</a:t>
            </a:r>
            <a:br>
              <a:rPr lang="en-US" sz="2400" dirty="0"/>
            </a:b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F8C374-CD7D-0819-E55C-E4A7D0FF7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406558"/>
              </p:ext>
            </p:extLst>
          </p:nvPr>
        </p:nvGraphicFramePr>
        <p:xfrm>
          <a:off x="3733800" y="1412787"/>
          <a:ext cx="5105400" cy="5216314"/>
        </p:xfrm>
        <a:graphic>
          <a:graphicData uri="http://schemas.openxmlformats.org/drawingml/2006/table">
            <a:tbl>
              <a:tblPr/>
              <a:tblGrid>
                <a:gridCol w="1276350">
                  <a:extLst>
                    <a:ext uri="{9D8B030D-6E8A-4147-A177-3AD203B41FA5}">
                      <a16:colId xmlns:a16="http://schemas.microsoft.com/office/drawing/2014/main" val="2600478140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300352166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372218365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1377927067"/>
                    </a:ext>
                  </a:extLst>
                </a:gridCol>
              </a:tblGrid>
              <a:tr h="43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>
                          <a:effectLst/>
                        </a:rPr>
                        <a:t>Filing Status</a:t>
                      </a:r>
                    </a:p>
                  </a:txBody>
                  <a:tcPr marL="49953" marR="49953" marT="24977" marB="24977" anchor="b">
                    <a:lnL>
                      <a:noFill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>
                          <a:effectLst/>
                        </a:rPr>
                        <a:t>2022 MAGI</a:t>
                      </a:r>
                    </a:p>
                  </a:txBody>
                  <a:tcPr marL="49953" marR="49953" marT="24977" marB="24977" anchor="b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>
                          <a:effectLst/>
                        </a:rPr>
                        <a:t>2023 MAGI</a:t>
                      </a:r>
                    </a:p>
                  </a:txBody>
                  <a:tcPr marL="49953" marR="49953" marT="24977" marB="24977" anchor="b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>
                          <a:effectLst/>
                        </a:rPr>
                        <a:t>Contribution Limit</a:t>
                      </a:r>
                    </a:p>
                  </a:txBody>
                  <a:tcPr marL="49953" marR="49953" marT="24977" marB="24977" anchor="b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334133"/>
                  </a:ext>
                </a:extLst>
              </a:tr>
              <a:tr h="971126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Married Filing Jointly</a:t>
                      </a:r>
                    </a:p>
                  </a:txBody>
                  <a:tcPr marL="49953" marR="49953" marT="24977" marB="24977" anchor="ctr">
                    <a:lnL>
                      <a:noFill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Less than $204,000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Less than $218,000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2023: $6,500 ($7,500 if you’re age 50 or older)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06730"/>
                  </a:ext>
                </a:extLst>
              </a:tr>
              <a:tr h="430400"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 </a:t>
                      </a:r>
                    </a:p>
                  </a:txBody>
                  <a:tcPr marL="49953" marR="49953" marT="24977" marB="24977" anchor="ctr">
                    <a:lnL>
                      <a:noFill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$204,000 to $213,999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$218,000 to $227,999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Reduced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367675"/>
                  </a:ext>
                </a:extLst>
              </a:tr>
              <a:tr h="430400"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 </a:t>
                      </a:r>
                    </a:p>
                  </a:txBody>
                  <a:tcPr marL="49953" marR="49953" marT="24977" marB="24977" anchor="ctr">
                    <a:lnL>
                      <a:noFill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$214,000 and above 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$228,000 and above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Not eligible 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138621"/>
                  </a:ext>
                </a:extLst>
              </a:tr>
              <a:tr h="981391">
                <a:tc>
                  <a:txBody>
                    <a:bodyPr/>
                    <a:lstStyle/>
                    <a:p>
                      <a:pPr algn="l"/>
                      <a:r>
                        <a:rPr lang="en-US" sz="1400" b="1" u="sng" dirty="0">
                          <a:solidFill>
                            <a:srgbClr val="2C40D0"/>
                          </a:solidFill>
                          <a:effectLst/>
                          <a:latin typeface="Cabin-semi-bold"/>
                        </a:rPr>
                        <a:t>Single</a:t>
                      </a:r>
                      <a:endParaRPr lang="en-US" sz="1400" dirty="0">
                        <a:effectLst/>
                      </a:endParaRPr>
                    </a:p>
                  </a:txBody>
                  <a:tcPr marL="49953" marR="49953" marT="24977" marB="24977" anchor="ctr">
                    <a:lnL>
                      <a:noFill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Less than $129,000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Less than $138,000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2023: $6,500 ($7,500 if you’re age 50 or older)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989269"/>
                  </a:ext>
                </a:extLst>
              </a:tr>
              <a:tr h="43040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</a:txBody>
                  <a:tcPr marL="49953" marR="49953" marT="24977" marB="24977" anchor="ctr">
                    <a:lnL>
                      <a:noFill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$129,000 to $143,999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$138,000 to $152,999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Reduced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851896"/>
                  </a:ext>
                </a:extLst>
              </a:tr>
              <a:tr h="245503"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 </a:t>
                      </a:r>
                    </a:p>
                  </a:txBody>
                  <a:tcPr marL="49953" marR="49953" marT="24977" marB="24977" anchor="ctr">
                    <a:lnL>
                      <a:noFill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$144,000 or more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$153,000 or more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Not eligible 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500035"/>
                  </a:ext>
                </a:extLst>
              </a:tr>
              <a:tr h="617113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effectLst/>
                          <a:latin typeface="Cabin-semi-bold"/>
                        </a:rPr>
                        <a:t>Married filing separately</a:t>
                      </a:r>
                      <a:endParaRPr lang="en-US" sz="1400" dirty="0">
                        <a:effectLst/>
                      </a:endParaRPr>
                    </a:p>
                  </a:txBody>
                  <a:tcPr marL="49953" marR="49953" marT="24977" marB="24977" anchor="ctr">
                    <a:lnL>
                      <a:noFill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Less than $10,000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Less than $10,000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Reduced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682516"/>
                  </a:ext>
                </a:extLst>
              </a:tr>
              <a:tr h="24550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</a:txBody>
                  <a:tcPr marL="49953" marR="49953" marT="24977" marB="24977" anchor="ctr">
                    <a:lnL>
                      <a:noFill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$10,000 or more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</a:rPr>
                        <a:t>$10,000 or more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Not eligible</a:t>
                      </a:r>
                    </a:p>
                  </a:txBody>
                  <a:tcPr marL="49953" marR="49953" marT="24977" marB="24977" anchor="ctr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034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66635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2284717-2608-4E7A-8FF3-73DDCC80B4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Other Benefits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56584E5-927F-46DB-980F-572AA15CF5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6437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DAB9BCFE-EA19-4BD5-9759-04FD5DB52C5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33400" y="228600"/>
            <a:ext cx="8077200" cy="914400"/>
          </a:xfrm>
        </p:spPr>
        <p:txBody>
          <a:bodyPr/>
          <a:lstStyle/>
          <a:p>
            <a:pPr algn="ctr" eaLnBrk="1" hangingPunct="1"/>
            <a:r>
              <a:rPr lang="en-US" altLang="en-US" sz="3600">
                <a:ea typeface="ＭＳ Ｐゴシック" panose="020B0600070205080204" pitchFamily="34" charset="-128"/>
              </a:rPr>
              <a:t>Benefits and Incentives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A6FAA60-033B-47D2-889A-28603DA79876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381000" y="1089378"/>
            <a:ext cx="8077200" cy="5181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Profit Sharing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-   All Employees receive a portion of company profits at end of year</a:t>
            </a:r>
          </a:p>
          <a:p>
            <a:pPr lvl="2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panose="020B0600070205080204" pitchFamily="34" charset="-128"/>
              </a:rPr>
              <a:t>More money for company means more money for employee</a:t>
            </a:r>
          </a:p>
          <a:p>
            <a:pPr lvl="2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panose="020B0600070205080204" pitchFamily="34" charset="-128"/>
              </a:rPr>
              <a:t>Considered Incentive pay:  encourages employees to work harder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Leave of absence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Employee may leave job (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without pay</a:t>
            </a:r>
            <a:r>
              <a:rPr lang="en-US" altLang="en-US" sz="2000" dirty="0">
                <a:ea typeface="ＭＳ Ｐゴシック" panose="020B0600070205080204" pitchFamily="34" charset="-128"/>
              </a:rPr>
              <a:t>) for an approved reason (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children, school, </a:t>
            </a:r>
            <a:r>
              <a:rPr lang="en-US" altLang="en-US" sz="2000" i="1" dirty="0" err="1">
                <a:ea typeface="ＭＳ Ｐゴシック" panose="020B0600070205080204" pitchFamily="34" charset="-128"/>
              </a:rPr>
              <a:t>etc</a:t>
            </a:r>
            <a:r>
              <a:rPr lang="en-US" altLang="en-US" sz="2000" dirty="0">
                <a:ea typeface="ＭＳ Ｐゴシック" panose="020B0600070205080204" pitchFamily="34" charset="-128"/>
              </a:rPr>
              <a:t>) and return to the same job with the same pay later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Sometimes 1 – 2 years allowed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Not under FMLA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Bonuses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money given to employees as a reward if they meet company goals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Usually paid to management and or supervisory level employees but can be all employees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Bonuses paid for quality of work, years of service, money made, etc.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Bonuses are taxable – usually at 48%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6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6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FE36C8C-201C-4B4E-A690-0215C981E2E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077200" cy="914400"/>
          </a:xfrm>
        </p:spPr>
        <p:txBody>
          <a:bodyPr/>
          <a:lstStyle/>
          <a:p>
            <a:pPr algn="ctr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Benefits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ea typeface="ＭＳ Ｐゴシック" panose="020B0600070205080204" pitchFamily="34" charset="-128"/>
              </a:rPr>
              <a:t>and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ea typeface="ＭＳ Ｐゴシック" panose="020B0600070205080204" pitchFamily="34" charset="-128"/>
              </a:rPr>
              <a:t>Incentives</a:t>
            </a: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6B9B519-6387-42F9-934B-5B737E8916C6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533400" y="1143000"/>
            <a:ext cx="8077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Stock Options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Stock purchase options give employees the right to buy a set number of shares of the company’s stock at a fixed rate by a certain time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Given to employees (executives) as performance/profit incentives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ea typeface="ＭＳ Ｐゴシック" panose="020B0600070205080204" pitchFamily="34" charset="-128"/>
              </a:rPr>
              <a:t>Example:  Allowed to purchase 15000 shares at $20 per share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Employee Assistance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program that offers free and confidential short-term counseling, referrals, and follow-up services to employees and family who have personal and/or work-related problems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>
                <a:ea typeface="ＭＳ Ｐゴシック" panose="020B0600070205080204" pitchFamily="34" charset="-128"/>
              </a:rPr>
              <a:t>Marital and relationship problems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>
                <a:ea typeface="ＭＳ Ｐゴシック" panose="020B0600070205080204" pitchFamily="34" charset="-128"/>
              </a:rPr>
              <a:t>Depression, stress, and anxiety reduction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>
                <a:ea typeface="ＭＳ Ｐゴシック" panose="020B0600070205080204" pitchFamily="34" charset="-128"/>
              </a:rPr>
              <a:t>Drug and alcohol abuse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>
                <a:ea typeface="ＭＳ Ｐゴシック" panose="020B0600070205080204" pitchFamily="34" charset="-128"/>
              </a:rPr>
              <a:t>Parenting and child concerns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>
                <a:ea typeface="ＭＳ Ｐゴシック" panose="020B0600070205080204" pitchFamily="34" charset="-128"/>
              </a:rPr>
              <a:t>Anger, Grief and loss, Legal and financial problems</a:t>
            </a:r>
            <a:br>
              <a:rPr lang="en-US" dirty="0"/>
            </a:b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FE36C8C-201C-4B4E-A690-0215C981E2E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077200" cy="914400"/>
          </a:xfrm>
        </p:spPr>
        <p:txBody>
          <a:bodyPr/>
          <a:lstStyle/>
          <a:p>
            <a:pPr algn="ctr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Benefits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ea typeface="ＭＳ Ｐゴシック" panose="020B0600070205080204" pitchFamily="34" charset="-128"/>
              </a:rPr>
              <a:t>and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ea typeface="ＭＳ Ｐゴシック" panose="020B0600070205080204" pitchFamily="34" charset="-128"/>
              </a:rPr>
              <a:t>Incentives</a:t>
            </a: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6B9B519-6387-42F9-934B-5B737E8916C6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533400" y="1143000"/>
            <a:ext cx="8077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Wellness Programs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Money or membership payments for healthy living practices by employees.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intended to improve and promote health and fitness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Sometimes part of your health insurance plans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Can pay for gym memberships, physical testing, blood screenings, etc.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Educational Benefits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employer pays or reimburses a portion of educational expenses under the requirements of the plan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ex:  up to $1500 a year if education is in the area that benefits busines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Eligible expenses include </a:t>
            </a:r>
            <a:r>
              <a:rPr lang="en-US" sz="1800" b="1" dirty="0"/>
              <a:t>tuition</a:t>
            </a:r>
            <a:r>
              <a:rPr lang="en-US" sz="1800" dirty="0"/>
              <a:t>, fees and course materials like textbooks, supplies and equipment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the amount paid, reimbursed or credited toward tuition by the employer is tax</a:t>
            </a:r>
            <a:r>
              <a:rPr lang="en-US" sz="1800" b="1" dirty="0"/>
              <a:t> </a:t>
            </a:r>
            <a:r>
              <a:rPr lang="en-US" sz="1800" dirty="0"/>
              <a:t>deductible for the employer and not taxable income for the employee</a:t>
            </a:r>
            <a:br>
              <a:rPr lang="en-US" dirty="0"/>
            </a:b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709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3484D-92B9-4A97-A85B-7D8B01E16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Google Classroom Assignment</a:t>
            </a:r>
          </a:p>
          <a:p>
            <a:pPr marL="0" indent="0" algn="ctr">
              <a:buNone/>
            </a:pPr>
            <a:r>
              <a:rPr lang="en-US" dirty="0"/>
              <a:t>What is important to you!</a:t>
            </a:r>
          </a:p>
        </p:txBody>
      </p:sp>
    </p:spTree>
    <p:extLst>
      <p:ext uri="{BB962C8B-B14F-4D97-AF65-F5344CB8AC3E}">
        <p14:creationId xmlns:p14="http://schemas.microsoft.com/office/powerpoint/2010/main" val="151230339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BC99-CDF9-4516-8A33-94F489CE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81282-A225-44BD-9822-0EE30E41E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Access the Types of Retirement Accounts assignment in Google Classroom. </a:t>
            </a:r>
          </a:p>
          <a:p>
            <a:r>
              <a:rPr lang="en-US" dirty="0"/>
              <a:t>Research the four types of Retirement accounts listed</a:t>
            </a:r>
          </a:p>
          <a:p>
            <a:r>
              <a:rPr lang="en-US" dirty="0"/>
              <a:t>List 3 – 4 key points about each in the correct column in the assignment along with the URL from </a:t>
            </a:r>
            <a:r>
              <a:rPr lang="en-US"/>
              <a:t>the article you used.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42050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F0586-9B87-B019-8D7F-60A4CE701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286000"/>
            <a:ext cx="8077200" cy="914400"/>
          </a:xfrm>
        </p:spPr>
        <p:txBody>
          <a:bodyPr/>
          <a:lstStyle/>
          <a:p>
            <a:pPr algn="ctr"/>
            <a:r>
              <a:rPr lang="en-US" dirty="0"/>
              <a:t>Retirement benefits</a:t>
            </a:r>
          </a:p>
        </p:txBody>
      </p:sp>
    </p:spTree>
    <p:extLst>
      <p:ext uri="{BB962C8B-B14F-4D97-AF65-F5344CB8AC3E}">
        <p14:creationId xmlns:p14="http://schemas.microsoft.com/office/powerpoint/2010/main" val="302546079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8A2BB-3DE0-2C17-079A-DE5BB7FB3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04800"/>
            <a:ext cx="8077200" cy="914400"/>
          </a:xfrm>
        </p:spPr>
        <p:txBody>
          <a:bodyPr/>
          <a:lstStyle/>
          <a:p>
            <a:r>
              <a:rPr lang="en-US" sz="3600" dirty="0"/>
              <a:t>Average Social Security Check by Age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0FBD94-3CB7-388B-ECF6-BDDF0AC060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7551"/>
              </p:ext>
            </p:extLst>
          </p:nvPr>
        </p:nvGraphicFramePr>
        <p:xfrm>
          <a:off x="1150266" y="1371600"/>
          <a:ext cx="6843468" cy="4541140"/>
        </p:xfrm>
        <a:graphic>
          <a:graphicData uri="http://schemas.openxmlformats.org/drawingml/2006/table">
            <a:tbl>
              <a:tblPr/>
              <a:tblGrid>
                <a:gridCol w="1710867">
                  <a:extLst>
                    <a:ext uri="{9D8B030D-6E8A-4147-A177-3AD203B41FA5}">
                      <a16:colId xmlns:a16="http://schemas.microsoft.com/office/drawing/2014/main" val="1805027473"/>
                    </a:ext>
                  </a:extLst>
                </a:gridCol>
                <a:gridCol w="1710867">
                  <a:extLst>
                    <a:ext uri="{9D8B030D-6E8A-4147-A177-3AD203B41FA5}">
                      <a16:colId xmlns:a16="http://schemas.microsoft.com/office/drawing/2014/main" val="2569382027"/>
                    </a:ext>
                  </a:extLst>
                </a:gridCol>
                <a:gridCol w="1710867">
                  <a:extLst>
                    <a:ext uri="{9D8B030D-6E8A-4147-A177-3AD203B41FA5}">
                      <a16:colId xmlns:a16="http://schemas.microsoft.com/office/drawing/2014/main" val="148029602"/>
                    </a:ext>
                  </a:extLst>
                </a:gridCol>
                <a:gridCol w="1710867">
                  <a:extLst>
                    <a:ext uri="{9D8B030D-6E8A-4147-A177-3AD203B41FA5}">
                      <a16:colId xmlns:a16="http://schemas.microsoft.com/office/drawing/2014/main" val="4225913631"/>
                    </a:ext>
                  </a:extLst>
                </a:gridCol>
              </a:tblGrid>
              <a:tr h="651610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cap="all">
                          <a:solidFill>
                            <a:srgbClr val="1C1D20"/>
                          </a:solidFill>
                          <a:effectLst/>
                        </a:rPr>
                        <a:t>AGE 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cap="all">
                          <a:solidFill>
                            <a:srgbClr val="1C1D20"/>
                          </a:solidFill>
                          <a:effectLst/>
                        </a:rPr>
                        <a:t>AVERAGE BENEFIT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cap="all">
                          <a:solidFill>
                            <a:srgbClr val="1C1D20"/>
                          </a:solidFill>
                          <a:effectLst/>
                        </a:rPr>
                        <a:t>AGE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cap="all">
                          <a:solidFill>
                            <a:srgbClr val="1C1D20"/>
                          </a:solidFill>
                          <a:effectLst/>
                        </a:rPr>
                        <a:t>AVERAGE BENEFIT 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261546"/>
                  </a:ext>
                </a:extLst>
              </a:tr>
              <a:tr h="427132"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62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$1,130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81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6F7173"/>
                          </a:solidFill>
                          <a:effectLst/>
                        </a:rPr>
                        <a:t>$1,515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0436233"/>
                  </a:ext>
                </a:extLst>
              </a:tr>
              <a:tr h="427132"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63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$1,161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82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6F7173"/>
                          </a:solidFill>
                          <a:effectLst/>
                        </a:rPr>
                        <a:t>$1,494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9178181"/>
                  </a:ext>
                </a:extLst>
              </a:tr>
              <a:tr h="427132"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64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$1,229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83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$1,459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1797635"/>
                  </a:ext>
                </a:extLst>
              </a:tr>
              <a:tr h="427132"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65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$1,321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84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$1,426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636735"/>
                  </a:ext>
                </a:extLst>
              </a:tr>
              <a:tr h="427132"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66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$1,489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85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$1,415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7509201"/>
                  </a:ext>
                </a:extLst>
              </a:tr>
              <a:tr h="427132"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67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$1,504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86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$1,415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341595"/>
                  </a:ext>
                </a:extLst>
              </a:tr>
              <a:tr h="427132"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68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$1,522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87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$1,431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6640574"/>
                  </a:ext>
                </a:extLst>
              </a:tr>
              <a:tr h="427132"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69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$1,522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88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$1,435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8635143"/>
                  </a:ext>
                </a:extLst>
              </a:tr>
              <a:tr h="427132"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70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$1,612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solidFill>
                            <a:srgbClr val="6F7173"/>
                          </a:solidFill>
                          <a:effectLst/>
                        </a:rPr>
                        <a:t>89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solidFill>
                            <a:srgbClr val="6F7173"/>
                          </a:solidFill>
                          <a:effectLst/>
                        </a:rPr>
                        <a:t>$1,430</a:t>
                      </a:r>
                    </a:p>
                  </a:txBody>
                  <a:tcPr marL="194860" marR="194860" marT="101327" marB="101327">
                    <a:lnL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8C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CD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3846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068701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E7FFCF-6BB0-4C9A-9092-CF9755639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838200"/>
            <a:ext cx="7848600" cy="1295400"/>
          </a:xfrm>
        </p:spPr>
        <p:txBody>
          <a:bodyPr/>
          <a:lstStyle/>
          <a:p>
            <a:r>
              <a:rPr lang="en-US" dirty="0"/>
              <a:t>Retirement Benefits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7FA9190-18A1-4975-AE26-31CF7C1AD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1200" y="2286000"/>
            <a:ext cx="6515100" cy="635000"/>
          </a:xfrm>
        </p:spPr>
        <p:txBody>
          <a:bodyPr/>
          <a:lstStyle/>
          <a:p>
            <a:pPr marL="742950" indent="-742950" algn="l">
              <a:buAutoNum type="arabicPeriod"/>
            </a:pPr>
            <a:r>
              <a:rPr lang="en-US" dirty="0"/>
              <a:t>401 K</a:t>
            </a:r>
          </a:p>
          <a:p>
            <a:pPr marL="742950" indent="-742950" algn="l">
              <a:buAutoNum type="arabicPeriod"/>
            </a:pPr>
            <a:r>
              <a:rPr lang="en-US" dirty="0"/>
              <a:t>403 B for Non-Profits </a:t>
            </a:r>
          </a:p>
          <a:p>
            <a:pPr marL="742950" indent="-742950" algn="l">
              <a:buAutoNum type="arabicPeriod"/>
            </a:pPr>
            <a:r>
              <a:rPr lang="en-US" dirty="0"/>
              <a:t>Traditional IRA</a:t>
            </a:r>
          </a:p>
          <a:p>
            <a:pPr marL="742950" indent="-742950" algn="l">
              <a:buAutoNum type="arabicPeriod"/>
            </a:pPr>
            <a:r>
              <a:rPr lang="en-US" dirty="0"/>
              <a:t>Roth IRA</a:t>
            </a:r>
          </a:p>
        </p:txBody>
      </p:sp>
    </p:spTree>
    <p:extLst>
      <p:ext uri="{BB962C8B-B14F-4D97-AF65-F5344CB8AC3E}">
        <p14:creationId xmlns:p14="http://schemas.microsoft.com/office/powerpoint/2010/main" val="137916720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FEE82034-8D71-4FA0-AAF9-CA60690B993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Benefits and Incentives</a:t>
            </a: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59F63F1-1445-4704-883D-1E16D4F2B248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676400"/>
            <a:ext cx="8077200" cy="4495800"/>
          </a:xfrm>
        </p:spPr>
        <p:txBody>
          <a:bodyPr/>
          <a:lstStyle/>
          <a:p>
            <a:pPr marL="342900" lvl="1" indent="-342900" eaLnBrk="1" hangingPunct="1">
              <a:buClr>
                <a:schemeClr val="bg2"/>
              </a:buClr>
              <a:buFontTx/>
              <a:buChar char="•"/>
              <a:defRPr/>
            </a:pPr>
            <a:r>
              <a:rPr lang="en-US" dirty="0"/>
              <a:t>Savings Plans /  Retirement Plan  (401K)</a:t>
            </a:r>
          </a:p>
          <a:p>
            <a:pPr lvl="1" eaLnBrk="1" hangingPunct="1">
              <a:defRPr/>
            </a:pPr>
            <a:r>
              <a:rPr lang="en-US" sz="2400" dirty="0"/>
              <a:t>Employee contributes percentage of check (5 – 10%)</a:t>
            </a:r>
          </a:p>
          <a:p>
            <a:pPr lvl="1" eaLnBrk="1" hangingPunct="1">
              <a:defRPr/>
            </a:pPr>
            <a:r>
              <a:rPr lang="en-US" sz="2400" dirty="0"/>
              <a:t>Employer will match employee contributions:  Ex: up to 5%</a:t>
            </a:r>
          </a:p>
          <a:p>
            <a:pPr lvl="1" eaLnBrk="1" hangingPunct="1">
              <a:defRPr/>
            </a:pPr>
            <a:r>
              <a:rPr lang="en-US" sz="2400" dirty="0"/>
              <a:t>Money is invested in stocks, bonds, or annuities</a:t>
            </a:r>
          </a:p>
          <a:p>
            <a:pPr lvl="1" eaLnBrk="1" hangingPunct="1">
              <a:defRPr/>
            </a:pPr>
            <a:r>
              <a:rPr lang="en-US" sz="2400" dirty="0"/>
              <a:t>Taken out before taxes</a:t>
            </a:r>
          </a:p>
          <a:p>
            <a:pPr lvl="1" eaLnBrk="1" hangingPunct="1">
              <a:defRPr/>
            </a:pPr>
            <a:r>
              <a:rPr lang="en-US" sz="2400" dirty="0"/>
              <a:t>Can invest $23,000 under age 50, or $30,500 over age 50</a:t>
            </a:r>
          </a:p>
          <a:p>
            <a:pPr lvl="1" eaLnBrk="1" hangingPunct="1">
              <a:defRPr/>
            </a:pPr>
            <a:r>
              <a:rPr lang="en-US" sz="2400" dirty="0"/>
              <a:t>Upon retirement employee receives monthly check – earliest 59.5 (not for the rest of your life, until gone)</a:t>
            </a:r>
          </a:p>
        </p:txBody>
      </p:sp>
      <p:sp>
        <p:nvSpPr>
          <p:cNvPr id="33833" name="SMARTInkShape-556">
            <a:extLst>
              <a:ext uri="{FF2B5EF4-FFF2-40B4-BE49-F238E27FC236}">
                <a16:creationId xmlns:a16="http://schemas.microsoft.com/office/drawing/2014/main" id="{D4079885-285E-414A-95C8-F4EBA20AD87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618220" y="1973580"/>
            <a:ext cx="7621" cy="1"/>
          </a:xfrm>
          <a:custGeom>
            <a:avLst/>
            <a:gdLst/>
            <a:ahLst/>
            <a:cxnLst/>
            <a:rect l="0" t="0" r="0" b="0"/>
            <a:pathLst>
              <a:path w="7621" h="1">
                <a:moveTo>
                  <a:pt x="7620" y="0"/>
                </a:moveTo>
                <a:lnTo>
                  <a:pt x="7620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74D21-FDFB-4F6F-AD75-2625FDDEA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0BAEC-D0DF-E8E5-0003-AA204FCF0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Understanding Your Tax Forms: The W-2">
            <a:extLst>
              <a:ext uri="{FF2B5EF4-FFF2-40B4-BE49-F238E27FC236}">
                <a16:creationId xmlns:a16="http://schemas.microsoft.com/office/drawing/2014/main" id="{DABFB4E1-F68A-F7D8-77A3-A489698EEF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57"/>
          <a:stretch>
            <a:fillRect/>
          </a:stretch>
        </p:blipFill>
        <p:spPr bwMode="auto">
          <a:xfrm>
            <a:off x="762000" y="1752600"/>
            <a:ext cx="7467600" cy="3858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1942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63DD6-B76D-7145-E51C-C4B4074C7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914400"/>
          </a:xfrm>
        </p:spPr>
        <p:txBody>
          <a:bodyPr/>
          <a:lstStyle/>
          <a:p>
            <a:r>
              <a:rPr lang="en-US" dirty="0"/>
              <a:t>403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EE9DC-867B-B8E0-0343-1EEDB1062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566" y="1524000"/>
            <a:ext cx="8077200" cy="4495800"/>
          </a:xfrm>
        </p:spPr>
        <p:txBody>
          <a:bodyPr/>
          <a:lstStyle/>
          <a:p>
            <a:pPr marL="742950" lvl="2" indent="-342900" eaLnBrk="1" hangingPunct="1">
              <a:buClr>
                <a:schemeClr val="bg2"/>
              </a:buClr>
              <a:defRPr/>
            </a:pPr>
            <a:r>
              <a:rPr lang="en-US" dirty="0"/>
              <a:t>A retirement plan for certain employees of public schools, tax-exempt organizations or churches can set up 403(b)</a:t>
            </a:r>
          </a:p>
          <a:p>
            <a:pPr marL="742950" lvl="2" indent="-342900" eaLnBrk="1" hangingPunct="1">
              <a:buClr>
                <a:schemeClr val="bg2"/>
              </a:buClr>
              <a:defRPr/>
            </a:pPr>
            <a:r>
              <a:rPr lang="en-US" dirty="0"/>
              <a:t>Employees contribute some of their salary to the plan and have significant tax advantages for</a:t>
            </a:r>
          </a:p>
          <a:p>
            <a:pPr marL="1200150" lvl="3" indent="-342900" eaLnBrk="1" hangingPunct="1">
              <a:buClr>
                <a:schemeClr val="bg2"/>
              </a:buClr>
              <a:defRPr/>
            </a:pPr>
            <a:r>
              <a:rPr lang="en-US" sz="2400" dirty="0"/>
              <a:t>pre-tax contributions and earnings on these amounts are not taxed until they are distributed from the plan.</a:t>
            </a:r>
          </a:p>
          <a:p>
            <a:pPr marL="742950" lvl="2" indent="-342900" eaLnBrk="1" hangingPunct="1">
              <a:buClr>
                <a:schemeClr val="bg2"/>
              </a:buClr>
              <a:defRPr/>
            </a:pPr>
            <a:r>
              <a:rPr lang="en-US" dirty="0"/>
              <a:t>Sometimes the employer may also contribute to the plan for employees.</a:t>
            </a:r>
          </a:p>
          <a:p>
            <a:pPr marL="742950" lvl="2" indent="-342900" eaLnBrk="1" hangingPunct="1">
              <a:buClr>
                <a:schemeClr val="bg2"/>
              </a:buClr>
              <a:defRPr/>
            </a:pPr>
            <a:r>
              <a:rPr lang="en-US" dirty="0"/>
              <a:t>$23,000 in 2024 under 50, $30,500 if over 50</a:t>
            </a:r>
          </a:p>
          <a:p>
            <a:pPr marL="742950" lvl="2" indent="-342900" eaLnBrk="1" hangingPunct="1">
              <a:buClr>
                <a:schemeClr val="bg2"/>
              </a:buClr>
              <a:defRPr/>
            </a:pPr>
            <a:r>
              <a:rPr lang="en-US" dirty="0"/>
              <a:t>Can’t withdraw until after age 59½;</a:t>
            </a:r>
          </a:p>
          <a:p>
            <a:pPr marL="742950" lvl="2" indent="-342900" eaLnBrk="1" hangingPunct="1">
              <a:buClr>
                <a:schemeClr val="bg2"/>
              </a:buCl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18792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503AE-4B62-41CE-9D7B-DB76DF2D1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C0C26-6912-44AD-8580-73DAE2C7B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Free Money!</a:t>
            </a:r>
          </a:p>
          <a:p>
            <a:r>
              <a:rPr lang="en-US" sz="2400" b="0" i="0" dirty="0">
                <a:solidFill>
                  <a:srgbClr val="4D4D4F"/>
                </a:solidFill>
                <a:effectLst/>
                <a:latin typeface="Roboto Condensed"/>
              </a:rPr>
              <a:t>You make $100,000 a year </a:t>
            </a:r>
          </a:p>
          <a:p>
            <a:r>
              <a:rPr lang="en-US" sz="2400" dirty="0">
                <a:solidFill>
                  <a:srgbClr val="4D4D4F"/>
                </a:solidFill>
                <a:latin typeface="Roboto Condensed"/>
              </a:rPr>
              <a:t>Y</a:t>
            </a:r>
            <a:r>
              <a:rPr lang="en-US" sz="2400" b="0" i="0" dirty="0">
                <a:solidFill>
                  <a:srgbClr val="4D4D4F"/>
                </a:solidFill>
                <a:effectLst/>
                <a:latin typeface="Roboto Condensed"/>
              </a:rPr>
              <a:t>our employer offers a 401k matching of 50% up to  the first 6% you elect to contribute. </a:t>
            </a:r>
          </a:p>
          <a:p>
            <a:r>
              <a:rPr lang="en-US" sz="2400" b="0" i="0" dirty="0">
                <a:solidFill>
                  <a:srgbClr val="4D4D4F"/>
                </a:solidFill>
                <a:effectLst/>
                <a:latin typeface="Roboto Condensed"/>
              </a:rPr>
              <a:t>If you contribute 6% of your annual earnings ($6,000), your employer would contribute an additional 50% of that amount. </a:t>
            </a:r>
          </a:p>
          <a:p>
            <a:r>
              <a:rPr lang="en-US" sz="2400" b="0" i="0" dirty="0">
                <a:solidFill>
                  <a:srgbClr val="4D4D4F"/>
                </a:solidFill>
                <a:effectLst/>
                <a:latin typeface="Roboto Condensed"/>
              </a:rPr>
              <a:t>So, 3,000 free dollars.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085985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Training seminar presentation">
  <a:themeElements>
    <a:clrScheme name="Training seminar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aining seminar presentation">
      <a:majorFont>
        <a:latin typeface="Copperplate Gothic Ligh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 seminar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seminar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seminar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seminar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seminar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seminar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seminar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raining seminar presentation">
  <a:themeElements>
    <a:clrScheme name="1_Training seminar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Training seminar presentation">
      <a:majorFont>
        <a:latin typeface="Copperplate Gothic Ligh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raining seminar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aining seminar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51989</TotalTime>
  <Words>1078</Words>
  <Application>Microsoft Office PowerPoint</Application>
  <PresentationFormat>On-screen Show (4:3)</PresentationFormat>
  <Paragraphs>177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ＭＳ Ｐゴシック</vt:lpstr>
      <vt:lpstr>Arial</vt:lpstr>
      <vt:lpstr>Cabin-semi-bold</vt:lpstr>
      <vt:lpstr>Copperplate Gothic Light</vt:lpstr>
      <vt:lpstr>Garamond</vt:lpstr>
      <vt:lpstr>Roboto Condensed</vt:lpstr>
      <vt:lpstr>Times New Roman</vt:lpstr>
      <vt:lpstr>Trebuchet MS</vt:lpstr>
      <vt:lpstr>Training seminar presentation</vt:lpstr>
      <vt:lpstr>1_Training seminar presentation</vt:lpstr>
      <vt:lpstr>Chapter 6</vt:lpstr>
      <vt:lpstr>Assignment </vt:lpstr>
      <vt:lpstr>Retirement benefits</vt:lpstr>
      <vt:lpstr>Average Social Security Check by Age</vt:lpstr>
      <vt:lpstr>Retirement Benefits</vt:lpstr>
      <vt:lpstr>Benefits and Incentives</vt:lpstr>
      <vt:lpstr>PowerPoint Presentation</vt:lpstr>
      <vt:lpstr>403 B</vt:lpstr>
      <vt:lpstr>Example </vt:lpstr>
      <vt:lpstr>IRA = Investment Retirement  Account </vt:lpstr>
      <vt:lpstr>IRA Roth Vs Traditional</vt:lpstr>
      <vt:lpstr>PowerPoint Presentation</vt:lpstr>
      <vt:lpstr>Example</vt:lpstr>
      <vt:lpstr>Other Benefits</vt:lpstr>
      <vt:lpstr>Benefits and Incentives</vt:lpstr>
      <vt:lpstr>Benefits and Incentives</vt:lpstr>
      <vt:lpstr>Benefits and Incentives</vt:lpstr>
      <vt:lpstr>PowerPoint Presentation</vt:lpstr>
    </vt:vector>
  </TitlesOfParts>
  <Company>UA CALS SFCS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Research</dc:title>
  <dc:creator>FEFE</dc:creator>
  <cp:lastModifiedBy>Cassie Vetter</cp:lastModifiedBy>
  <cp:revision>494</cp:revision>
  <cp:lastPrinted>1601-01-01T00:00:00Z</cp:lastPrinted>
  <dcterms:created xsi:type="dcterms:W3CDTF">2009-05-05T19:33:58Z</dcterms:created>
  <dcterms:modified xsi:type="dcterms:W3CDTF">2024-11-07T13:53:04Z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TC062561681033</vt:lpwstr>
  </property>
</Properties>
</file>